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theme/themeOverride5.xml" ContentType="application/vnd.openxmlformats-officedocument.themeOverride+xml"/>
  <Override PartName="/ppt/tags/tag5.xml" ContentType="application/vnd.openxmlformats-officedocument.presentationml.tags+xml"/>
  <Override PartName="/ppt/theme/themeOverride6.xml" ContentType="application/vnd.openxmlformats-officedocument.themeOverride+xml"/>
  <Override PartName="/ppt/tags/tag6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5"/>
  </p:notesMasterIdLst>
  <p:handoutMasterIdLst>
    <p:handoutMasterId r:id="rId16"/>
  </p:handoutMasterIdLst>
  <p:sldIdLst>
    <p:sldId id="290" r:id="rId3"/>
    <p:sldId id="258" r:id="rId4"/>
    <p:sldId id="374" r:id="rId5"/>
    <p:sldId id="375" r:id="rId6"/>
    <p:sldId id="376" r:id="rId7"/>
    <p:sldId id="378" r:id="rId8"/>
    <p:sldId id="379" r:id="rId9"/>
    <p:sldId id="381" r:id="rId10"/>
    <p:sldId id="382" r:id="rId11"/>
    <p:sldId id="383" r:id="rId12"/>
    <p:sldId id="384" r:id="rId13"/>
    <p:sldId id="385" r:id="rId1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68"/>
    <a:srgbClr val="210DB3"/>
    <a:srgbClr val="106FB0"/>
    <a:srgbClr val="0530BB"/>
    <a:srgbClr val="034ABD"/>
    <a:srgbClr val="0B5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100" d="100"/>
          <a:sy n="100" d="100"/>
        </p:scale>
        <p:origin x="-2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5/31/2020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7" Type="http://schemas.openxmlformats.org/officeDocument/2006/relationships/image" Target="../media/image4.png"/><Relationship Id="rId2" Type="http://schemas.microsoft.com/office/2007/relationships/media" Target="../media/media11.wma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7" Type="http://schemas.openxmlformats.org/officeDocument/2006/relationships/image" Target="../media/image4.png"/><Relationship Id="rId2" Type="http://schemas.microsoft.com/office/2007/relationships/media" Target="../media/media12.wma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wma"/><Relationship Id="rId7" Type="http://schemas.openxmlformats.org/officeDocument/2006/relationships/image" Target="../media/image5.jpeg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m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.wma"/><Relationship Id="rId7" Type="http://schemas.openxmlformats.org/officeDocument/2006/relationships/image" Target="../media/image6.jpeg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m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wma"/><Relationship Id="rId7" Type="http://schemas.openxmlformats.org/officeDocument/2006/relationships/image" Target="../media/image7.jpeg"/><Relationship Id="rId2" Type="http://schemas.openxmlformats.org/officeDocument/2006/relationships/tags" Target="../tags/tag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m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6.wma"/><Relationship Id="rId7" Type="http://schemas.openxmlformats.org/officeDocument/2006/relationships/image" Target="../media/image8.jpeg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m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7.wma"/><Relationship Id="rId7" Type="http://schemas.openxmlformats.org/officeDocument/2006/relationships/image" Target="../media/image9.jpeg"/><Relationship Id="rId2" Type="http://schemas.openxmlformats.org/officeDocument/2006/relationships/tags" Target="../tags/tag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m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8.wma"/><Relationship Id="rId7" Type="http://schemas.openxmlformats.org/officeDocument/2006/relationships/image" Target="../media/image10.jpeg"/><Relationship Id="rId2" Type="http://schemas.openxmlformats.org/officeDocument/2006/relationships/tags" Target="../tags/tag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m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7" Type="http://schemas.openxmlformats.org/officeDocument/2006/relationships/image" Target="../media/image4.png"/><Relationship Id="rId2" Type="http://schemas.microsoft.com/office/2007/relationships/media" Target="../media/media9.wm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Language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smtClean="0">
                <a:latin typeface="Calibri" panose="020F0502020204030204" pitchFamily="34" charset="0"/>
                <a:cs typeface="B Titr" pitchFamily="2" charset="-78"/>
              </a:rPr>
              <a:t>Lecture 15</a:t>
            </a:r>
            <a:endParaRPr lang="en-US" sz="2000" dirty="0" smtClean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7"/>
    </mc:Choice>
    <mc:Fallback>
      <p:transition spd="slow" advTm="6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 suffix and the status register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By executing data </a:t>
            </a:r>
            <a:r>
              <a:rPr lang="en-US" sz="2400" b="1" dirty="0"/>
              <a:t>processing instructions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By </a:t>
            </a:r>
            <a:r>
              <a:rPr lang="en-US" sz="2400" b="1" dirty="0">
                <a:solidFill>
                  <a:srgbClr val="C00000"/>
                </a:solidFill>
              </a:rPr>
              <a:t>default</a:t>
            </a:r>
            <a:r>
              <a:rPr lang="en-US" sz="2400" b="1" dirty="0"/>
              <a:t>, the status flags of CPSR are not </a:t>
            </a:r>
            <a:r>
              <a:rPr lang="en-US" sz="2400" b="1" dirty="0" smtClean="0"/>
              <a:t>updated 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To update the flags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put the ‘S’ suffix at the end of the </a:t>
            </a:r>
            <a:r>
              <a:rPr lang="en-US" sz="2400" b="1" dirty="0" err="1" smtClean="0"/>
              <a:t>opcode</a:t>
            </a:r>
            <a:endParaRPr lang="en-US" sz="2400" b="1" dirty="0" smtClean="0"/>
          </a:p>
          <a:p>
            <a:pPr lvl="1"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ADD =&gt; ADDS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8626"/>
    </mc:Choice>
    <mc:Fallback>
      <p:transition spd="slow" advTm="158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S Suffix and the Status Register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4827579" cy="329558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55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6795"/>
    </mc:Choice>
    <mc:Fallback>
      <p:transition spd="slow" advTm="56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Flag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Bits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and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Decision Making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Conditional branch </a:t>
            </a:r>
            <a:r>
              <a:rPr lang="en-US" sz="2400" b="1" dirty="0"/>
              <a:t>instructions</a:t>
            </a:r>
            <a:endParaRPr lang="en-US" sz="20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09800"/>
            <a:ext cx="5928176" cy="369610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58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1168"/>
    </mc:Choice>
    <mc:Fallback>
      <p:transition spd="slow" advTm="161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Arm </a:t>
            </a:r>
            <a:r>
              <a:rPr lang="en-US" sz="2000" b="1" dirty="0"/>
              <a:t>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</a:t>
            </a:r>
            <a:r>
              <a:rPr lang="en-US" sz="2000" b="1" dirty="0" smtClean="0"/>
              <a:t>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7"/>
    </mc:Choice>
    <mc:Fallback>
      <p:transition spd="slow" advTm="4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Load and Store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Instructions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Load </a:t>
            </a:r>
            <a:r>
              <a:rPr lang="en-US" sz="2400" b="1" dirty="0"/>
              <a:t>Rd with the contents of location </a:t>
            </a:r>
            <a:r>
              <a:rPr lang="en-US" sz="2400" b="1" dirty="0" smtClean="0"/>
              <a:t>pointed </a:t>
            </a:r>
            <a:r>
              <a:rPr lang="en-US" sz="2400" b="1" dirty="0"/>
              <a:t>to by Rx register</a:t>
            </a:r>
            <a:endParaRPr lang="en-US" sz="2400" b="1" dirty="0" smtClean="0"/>
          </a:p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LDR </a:t>
            </a:r>
            <a:r>
              <a:rPr lang="en-US" sz="2400" b="1" dirty="0">
                <a:solidFill>
                  <a:srgbClr val="C00000"/>
                </a:solidFill>
              </a:rPr>
              <a:t>Rd,[Rx</a:t>
            </a:r>
            <a:r>
              <a:rPr lang="en-US" sz="2400" b="1" dirty="0" smtClean="0">
                <a:solidFill>
                  <a:srgbClr val="C00000"/>
                </a:solidFill>
              </a:rPr>
              <a:t>];</a:t>
            </a:r>
            <a:r>
              <a:rPr lang="en-US" sz="2800" b="1" dirty="0" smtClean="0"/>
              <a:t>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Rx contains an address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between 0x00000000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to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0xFFFFFFFF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LDR reads one word (32-bit or 4-byte) of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from 4 consecutive memory </a:t>
            </a:r>
            <a:r>
              <a:rPr lang="en-US" sz="2000" b="1" dirty="0" smtClean="0"/>
              <a:t>locations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locations can be in the SRAM, </a:t>
            </a:r>
            <a:r>
              <a:rPr lang="en-US" sz="2000" b="1" dirty="0" smtClean="0"/>
              <a:t>a Flash </a:t>
            </a:r>
            <a:r>
              <a:rPr lang="en-US" sz="2000" b="1" dirty="0"/>
              <a:t>memory or I/O </a:t>
            </a:r>
            <a:r>
              <a:rPr lang="en-US" sz="2000" b="1" dirty="0" smtClean="0"/>
              <a:t>registers</a:t>
            </a:r>
          </a:p>
          <a:p>
            <a:pPr algn="ctr">
              <a:lnSpc>
                <a:spcPct val="150000"/>
              </a:lnSpc>
            </a:pPr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3">
                    <a:lumMod val="50000"/>
                  </a:schemeClr>
                </a:solidFill>
              </a:rPr>
            </a:br>
            <a:endParaRPr lang="en-US" sz="20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9" name="Picture 8" descr="F2-5_ExecutingTheLDRinstruction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5318" y="3962400"/>
            <a:ext cx="6556248" cy="233172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5712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7042"/>
    </mc:Choice>
    <mc:Fallback>
      <p:transition spd="slow" advTm="257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Load and Store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Instructions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Store </a:t>
            </a:r>
            <a:r>
              <a:rPr lang="en-US" sz="2400" b="1" dirty="0"/>
              <a:t>register </a:t>
            </a:r>
            <a:r>
              <a:rPr lang="en-US" sz="2400" b="1" dirty="0" smtClean="0"/>
              <a:t>Rd </a:t>
            </a:r>
            <a:r>
              <a:rPr lang="en-US" sz="2400" b="1" dirty="0"/>
              <a:t>into locations pointed to by </a:t>
            </a:r>
            <a:r>
              <a:rPr lang="en-US" sz="2400" b="1" dirty="0" smtClean="0"/>
              <a:t>Rx</a:t>
            </a:r>
          </a:p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STR Rd,[Rx]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Picture 6" descr="F2-6_ExecutingTheSTRinstruction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0836" y="2971800"/>
            <a:ext cx="6554247" cy="232819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99536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9301"/>
    </mc:Choice>
    <mc:Fallback>
      <p:transition spd="slow" advTm="79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Load and Store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Variations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Load a byte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LDRB Rd, [Rx</a:t>
            </a:r>
            <a:r>
              <a:rPr lang="en-US" sz="2400" b="1" dirty="0" smtClean="0">
                <a:solidFill>
                  <a:srgbClr val="C00000"/>
                </a:solidFill>
              </a:rPr>
              <a:t>]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8" name="Picture 7" descr="F2-7_ExecutingTheLDRBinstruction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176" y="3177287"/>
            <a:ext cx="6556248" cy="233172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7383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8213"/>
    </mc:Choice>
    <mc:Fallback>
      <p:transition spd="slow" advTm="48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Load and Store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Variations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Store a byte</a:t>
            </a:r>
          </a:p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STRB </a:t>
            </a:r>
            <a:r>
              <a:rPr lang="en-US" sz="2400" b="1" dirty="0">
                <a:solidFill>
                  <a:srgbClr val="C00000"/>
                </a:solidFill>
              </a:rPr>
              <a:t>Rd, [Rx</a:t>
            </a:r>
            <a:r>
              <a:rPr lang="en-US" sz="2400" b="1" dirty="0" smtClean="0">
                <a:solidFill>
                  <a:srgbClr val="C00000"/>
                </a:solidFill>
              </a:rPr>
              <a:t>]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Picture 6" descr="F2-8_ExecutingTheSTRBinstruction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2352" y="3177287"/>
            <a:ext cx="6556248" cy="233172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79607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2935"/>
    </mc:Choice>
    <mc:Fallback>
      <p:transition spd="slow" advTm="32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Load and Store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Variations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Load half-word (2-byte)</a:t>
            </a:r>
          </a:p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LDRH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Rd</a:t>
            </a:r>
            <a:r>
              <a:rPr lang="en-US" sz="2400" b="1" dirty="0">
                <a:solidFill>
                  <a:srgbClr val="C00000"/>
                </a:solidFill>
              </a:rPr>
              <a:t>, [Rx</a:t>
            </a:r>
            <a:r>
              <a:rPr lang="en-US" sz="2400" b="1" dirty="0" smtClean="0">
                <a:solidFill>
                  <a:srgbClr val="C00000"/>
                </a:solidFill>
              </a:rPr>
              <a:t>]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8" name="Picture 7" descr="F2-9_ExecutingTheLDRHinstruction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176" y="3212950"/>
            <a:ext cx="6556248" cy="233172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25615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2850"/>
    </mc:Choice>
    <mc:Fallback>
      <p:transition spd="slow" advTm="22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Load and Store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Variations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Store half-word (2-byte)</a:t>
            </a:r>
          </a:p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STRH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Rd</a:t>
            </a:r>
            <a:r>
              <a:rPr lang="en-US" sz="2400" b="1" dirty="0">
                <a:solidFill>
                  <a:srgbClr val="C00000"/>
                </a:solidFill>
              </a:rPr>
              <a:t>, [Rx</a:t>
            </a:r>
            <a:r>
              <a:rPr lang="en-US" sz="2400" b="1" dirty="0" smtClean="0">
                <a:solidFill>
                  <a:srgbClr val="C00000"/>
                </a:solidFill>
              </a:rPr>
              <a:t>]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Picture 6" descr="F2-10_ExecutingTheSTRHinstruction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1476" y="3207767"/>
            <a:ext cx="6556248" cy="233172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81118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624"/>
    </mc:Choice>
    <mc:Fallback>
      <p:transition spd="slow" advTm="20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Current Program Status Register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CPSR: Flag register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N</a:t>
            </a:r>
            <a:r>
              <a:rPr lang="en-US" sz="2400" b="1" dirty="0"/>
              <a:t>: </a:t>
            </a:r>
            <a:r>
              <a:rPr lang="en-US" sz="2400" b="1" dirty="0" smtClean="0"/>
              <a:t>Negative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Z: Zero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C: Carry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V: Overflow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T: Thumb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 and F: </a:t>
            </a:r>
            <a:r>
              <a:rPr lang="en-US" sz="2400" b="1" dirty="0" smtClean="0"/>
              <a:t>Enable </a:t>
            </a:r>
            <a:r>
              <a:rPr lang="en-US" sz="2400" b="1" dirty="0"/>
              <a:t>or disable </a:t>
            </a:r>
            <a:r>
              <a:rPr lang="en-US" sz="2400" b="1" dirty="0" smtClean="0"/>
              <a:t>the interrupt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8" name="Picture 7" descr="F2-11_CPSR.jp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1600" y="1981200"/>
            <a:ext cx="6827044" cy="66272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41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4474"/>
    </mc:Choice>
    <mc:Fallback>
      <p:transition spd="slow" advTm="264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|9.5|52.5|6.6|41.5|8.2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0.4|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0.5|1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1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7.5|6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|8.7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36605</TotalTime>
  <Words>413</Words>
  <Application>Microsoft Office PowerPoint</Application>
  <PresentationFormat>On-screen Show (4:3)</PresentationFormat>
  <Paragraphs>78</Paragraphs>
  <Slides>12</Slides>
  <Notes>0</Notes>
  <HiddenSlides>0</HiddenSlides>
  <MMClips>12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Aspect</vt:lpstr>
      <vt:lpstr>Microprocessors and Assembly Language  Spring 2020</vt:lpstr>
      <vt:lpstr>Copyright Notice</vt:lpstr>
      <vt:lpstr>Load and Store Instructions</vt:lpstr>
      <vt:lpstr>Load and Store Instructions</vt:lpstr>
      <vt:lpstr>Load and Store Variations</vt:lpstr>
      <vt:lpstr>Load and Store Variations</vt:lpstr>
      <vt:lpstr>Load and Store Variations</vt:lpstr>
      <vt:lpstr>Load and Store Variations</vt:lpstr>
      <vt:lpstr>Current Program Status Register</vt:lpstr>
      <vt:lpstr>S suffix and the status register</vt:lpstr>
      <vt:lpstr>S Suffix and the Status Register</vt:lpstr>
      <vt:lpstr>Flag Bits and Decision Making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629</cp:revision>
  <cp:lastPrinted>2017-02-07T08:08:08Z</cp:lastPrinted>
  <dcterms:created xsi:type="dcterms:W3CDTF">2006-08-16T00:00:00Z</dcterms:created>
  <dcterms:modified xsi:type="dcterms:W3CDTF">2020-05-31T07:54:50Z</dcterms:modified>
</cp:coreProperties>
</file>